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1" r:id="rId3"/>
    <p:sldId id="257" r:id="rId4"/>
    <p:sldId id="314" r:id="rId5"/>
    <p:sldId id="258" r:id="rId6"/>
    <p:sldId id="259" r:id="rId7"/>
    <p:sldId id="260" r:id="rId8"/>
    <p:sldId id="266" r:id="rId9"/>
    <p:sldId id="262" r:id="rId10"/>
    <p:sldId id="265" r:id="rId11"/>
    <p:sldId id="267" r:id="rId12"/>
    <p:sldId id="268" r:id="rId13"/>
    <p:sldId id="270" r:id="rId14"/>
    <p:sldId id="317" r:id="rId15"/>
    <p:sldId id="318" r:id="rId16"/>
    <p:sldId id="319" r:id="rId17"/>
    <p:sldId id="272" r:id="rId18"/>
    <p:sldId id="263" r:id="rId19"/>
    <p:sldId id="315" r:id="rId20"/>
    <p:sldId id="271" r:id="rId21"/>
    <p:sldId id="284" r:id="rId22"/>
    <p:sldId id="276" r:id="rId23"/>
    <p:sldId id="316" r:id="rId24"/>
    <p:sldId id="323" r:id="rId25"/>
    <p:sldId id="324" r:id="rId26"/>
    <p:sldId id="275" r:id="rId27"/>
    <p:sldId id="282" r:id="rId28"/>
    <p:sldId id="274" r:id="rId29"/>
    <p:sldId id="269" r:id="rId30"/>
    <p:sldId id="281" r:id="rId31"/>
    <p:sldId id="278" r:id="rId32"/>
    <p:sldId id="280" r:id="rId33"/>
    <p:sldId id="283" r:id="rId34"/>
    <p:sldId id="279" r:id="rId35"/>
    <p:sldId id="277" r:id="rId36"/>
    <p:sldId id="264" r:id="rId37"/>
    <p:sldId id="285" r:id="rId38"/>
    <p:sldId id="286" r:id="rId39"/>
    <p:sldId id="325" r:id="rId40"/>
    <p:sldId id="287" r:id="rId41"/>
    <p:sldId id="288" r:id="rId42"/>
    <p:sldId id="289" r:id="rId43"/>
    <p:sldId id="320" r:id="rId44"/>
    <p:sldId id="290" r:id="rId45"/>
    <p:sldId id="291" r:id="rId46"/>
    <p:sldId id="292" r:id="rId47"/>
    <p:sldId id="293" r:id="rId48"/>
    <p:sldId id="321" r:id="rId49"/>
    <p:sldId id="295" r:id="rId50"/>
    <p:sldId id="294" r:id="rId51"/>
    <p:sldId id="306" r:id="rId52"/>
    <p:sldId id="300" r:id="rId53"/>
    <p:sldId id="298" r:id="rId54"/>
    <p:sldId id="299" r:id="rId55"/>
    <p:sldId id="308" r:id="rId56"/>
    <p:sldId id="301" r:id="rId57"/>
    <p:sldId id="309" r:id="rId58"/>
    <p:sldId id="302" r:id="rId59"/>
    <p:sldId id="305" r:id="rId60"/>
    <p:sldId id="310" r:id="rId61"/>
    <p:sldId id="303" r:id="rId62"/>
    <p:sldId id="304" r:id="rId63"/>
    <p:sldId id="296" r:id="rId64"/>
    <p:sldId id="307" r:id="rId65"/>
    <p:sldId id="311" r:id="rId66"/>
    <p:sldId id="312" r:id="rId67"/>
    <p:sldId id="313" r:id="rId68"/>
    <p:sldId id="322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F47972-CB1C-6340-9BAC-08E7CD4535EA}">
          <p14:sldIdLst>
            <p14:sldId id="256"/>
            <p14:sldId id="261"/>
            <p14:sldId id="257"/>
            <p14:sldId id="314"/>
            <p14:sldId id="258"/>
            <p14:sldId id="259"/>
            <p14:sldId id="260"/>
            <p14:sldId id="266"/>
            <p14:sldId id="262"/>
            <p14:sldId id="265"/>
            <p14:sldId id="267"/>
            <p14:sldId id="268"/>
            <p14:sldId id="270"/>
            <p14:sldId id="317"/>
            <p14:sldId id="318"/>
            <p14:sldId id="319"/>
            <p14:sldId id="272"/>
            <p14:sldId id="263"/>
            <p14:sldId id="315"/>
            <p14:sldId id="271"/>
            <p14:sldId id="284"/>
            <p14:sldId id="276"/>
            <p14:sldId id="316"/>
            <p14:sldId id="323"/>
            <p14:sldId id="324"/>
            <p14:sldId id="275"/>
            <p14:sldId id="282"/>
            <p14:sldId id="274"/>
            <p14:sldId id="269"/>
            <p14:sldId id="281"/>
            <p14:sldId id="278"/>
            <p14:sldId id="280"/>
            <p14:sldId id="283"/>
            <p14:sldId id="279"/>
            <p14:sldId id="277"/>
            <p14:sldId id="264"/>
            <p14:sldId id="285"/>
            <p14:sldId id="286"/>
            <p14:sldId id="325"/>
            <p14:sldId id="287"/>
            <p14:sldId id="288"/>
            <p14:sldId id="289"/>
            <p14:sldId id="320"/>
            <p14:sldId id="290"/>
            <p14:sldId id="291"/>
            <p14:sldId id="292"/>
            <p14:sldId id="293"/>
            <p14:sldId id="321"/>
          </p14:sldIdLst>
        </p14:section>
        <p14:section name="Endocrine Control of Growth" id="{37D8B0FD-7D0B-4546-BBA7-DFA3804F4431}">
          <p14:sldIdLst>
            <p14:sldId id="295"/>
            <p14:sldId id="294"/>
            <p14:sldId id="306"/>
            <p14:sldId id="300"/>
            <p14:sldId id="298"/>
            <p14:sldId id="299"/>
            <p14:sldId id="308"/>
            <p14:sldId id="301"/>
            <p14:sldId id="309"/>
            <p14:sldId id="302"/>
            <p14:sldId id="305"/>
            <p14:sldId id="310"/>
            <p14:sldId id="303"/>
            <p14:sldId id="304"/>
            <p14:sldId id="296"/>
            <p14:sldId id="307"/>
            <p14:sldId id="311"/>
            <p14:sldId id="312"/>
            <p14:sldId id="313"/>
            <p14:sldId id="32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32379-D926-E241-B4BE-482DBD0EAB4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ACDED-B45A-E249-B67B-638F98564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2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negative feedback occurs via</a:t>
            </a:r>
            <a:r>
              <a:rPr lang="en-US" baseline="0" dirty="0" smtClean="0"/>
              <a:t> sensing at the JG cell.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 stretch, less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separate to just the effects of vasopressin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4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 to this, prolonged fasts</a:t>
            </a:r>
            <a:r>
              <a:rPr lang="en-US" baseline="0" dirty="0" smtClean="0"/>
              <a:t> also elevate cortisol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Dosent</a:t>
            </a:r>
            <a:r>
              <a:rPr lang="en-US" dirty="0" smtClean="0"/>
              <a:t> store glycogen, limited </a:t>
            </a:r>
            <a:r>
              <a:rPr lang="en-US" dirty="0" err="1" smtClean="0"/>
              <a:t>gluconeogenic</a:t>
            </a:r>
            <a:r>
              <a:rPr lang="en-US" dirty="0" smtClean="0"/>
              <a:t>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Induces</a:t>
            </a:r>
            <a:r>
              <a:rPr lang="en-US" baseline="0" dirty="0" smtClean="0"/>
              <a:t> gluconeogenesis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Induces protein/triglyceride breakdown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Promotes insulin resistance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Hyperpigmentation is due to constant</a:t>
            </a:r>
            <a:r>
              <a:rPr lang="en-US" baseline="0" dirty="0" smtClean="0"/>
              <a:t> release of ACTH/MSH which are both part of POMC.  This is because of reduced negative feedback of Cortisol onto the ACTH releasing cells/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1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Fedex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Adrenal</a:t>
            </a:r>
            <a:r>
              <a:rPr lang="en-US" baseline="0" dirty="0" smtClean="0"/>
              <a:t> medulla has high levels of PNMT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</a:t>
            </a:r>
            <a:r>
              <a:rPr lang="en-US" dirty="0" smtClean="0"/>
              <a:t>/</a:t>
            </a:r>
            <a:r>
              <a:rPr lang="en-US" dirty="0" err="1" smtClean="0"/>
              <a:t>Gq</a:t>
            </a:r>
            <a:r>
              <a:rPr lang="en-US" baseline="0" dirty="0" smtClean="0"/>
              <a:t> vasoconstriction</a:t>
            </a:r>
          </a:p>
          <a:p>
            <a:r>
              <a:rPr lang="en-US" baseline="0" dirty="0" err="1" smtClean="0"/>
              <a:t>Gs</a:t>
            </a:r>
            <a:r>
              <a:rPr lang="en-US" baseline="0" dirty="0" smtClean="0"/>
              <a:t> vasodilation and heart muscle </a:t>
            </a:r>
            <a:r>
              <a:rPr lang="en-US" baseline="0" dirty="0" err="1" smtClean="0"/>
              <a:t>contraciton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70% of cases are In the context of </a:t>
            </a:r>
            <a:r>
              <a:rPr lang="en-US" dirty="0" err="1" smtClean="0"/>
              <a:t>achondroplasia</a:t>
            </a:r>
            <a:r>
              <a:rPr lang="en-US" dirty="0" smtClean="0"/>
              <a:t>, this mutation causes FGFR3 to become constitutively active, inhibiting bone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9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94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6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3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065D1-A481-6A4B-B2A3-5DBBAEFD44E3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16FF3-E488-274E-BBA8-006F37760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895166"/>
              </p:ext>
            </p:extLst>
          </p:nvPr>
        </p:nvGraphicFramePr>
        <p:xfrm>
          <a:off x="457200" y="1582616"/>
          <a:ext cx="8553117" cy="38506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Steroid hormone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glomerulosa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 Signaling (GPCR –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 and to a lesser</a:t>
                      </a:r>
                      <a:r>
                        <a:rPr lang="en-US" baseline="0" dirty="0" smtClean="0"/>
                        <a:t> extent 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Mineralcorticoid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Kidneys (Collecting Ducts and Distal Convoluted Tubule)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ENAc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Na/K Transporter/SGK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less ATII signaling,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07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Aldosterone Effectors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1" y="1157236"/>
            <a:ext cx="7404100" cy="5700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5801" y="4775200"/>
            <a:ext cx="6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Na/K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1" y="3009900"/>
            <a:ext cx="65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Renin as a Volume/Pressure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6523"/>
          <a:stretch/>
        </p:blipFill>
        <p:spPr>
          <a:xfrm>
            <a:off x="907094" y="1562099"/>
            <a:ext cx="7246306" cy="51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Renin/Angiotensin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8764"/>
          <a:stretch/>
        </p:blipFill>
        <p:spPr>
          <a:xfrm>
            <a:off x="698500" y="1651000"/>
            <a:ext cx="789516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5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Responsive Hormones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52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Stress Response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3441700" cy="4525963"/>
          </a:xfrm>
        </p:spPr>
        <p:txBody>
          <a:bodyPr/>
          <a:lstStyle/>
          <a:p>
            <a:r>
              <a:rPr lang="en-US" dirty="0" smtClean="0"/>
              <a:t>Adrenaline</a:t>
            </a:r>
          </a:p>
          <a:p>
            <a:r>
              <a:rPr lang="en-US" dirty="0" smtClean="0"/>
              <a:t>Cortisol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21" y="1417638"/>
            <a:ext cx="5324078" cy="42592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43200" y="1143000"/>
            <a:ext cx="6121400" cy="48006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9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CRH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5" y="1384300"/>
            <a:ext cx="71677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HPA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2261966" y="1417638"/>
            <a:ext cx="4581519" cy="50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Corticotropin</a:t>
            </a:r>
            <a:r>
              <a:rPr lang="en-US" dirty="0" smtClean="0"/>
              <a:t> Releasing Hormone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27298"/>
              </p:ext>
            </p:extLst>
          </p:nvPr>
        </p:nvGraphicFramePr>
        <p:xfrm>
          <a:off x="241300" y="2039816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Hypothalamus (PVN)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Stress (Synaptic Inputs)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CRHR1/2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Corticotropes</a:t>
                      </a:r>
                      <a:r>
                        <a:rPr lang="en-US" dirty="0" smtClean="0"/>
                        <a:t> in the Anterior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2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ACTH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951134"/>
              </p:ext>
            </p:extLst>
          </p:nvPr>
        </p:nvGraphicFramePr>
        <p:xfrm>
          <a:off x="241300" y="2039816"/>
          <a:ext cx="8553117" cy="3484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Corticotropes</a:t>
                      </a:r>
                      <a:r>
                        <a:rPr lang="en-US" b="0" baseline="0" dirty="0" smtClean="0"/>
                        <a:t> of the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CRH into the </a:t>
                      </a:r>
                      <a:r>
                        <a:rPr lang="en-US" dirty="0" err="1" smtClean="0"/>
                        <a:t>hypophysial</a:t>
                      </a:r>
                      <a:r>
                        <a:rPr lang="en-US" dirty="0" smtClean="0"/>
                        <a:t> portal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ACTHR (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 - 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Adrenal</a:t>
                      </a:r>
                      <a:r>
                        <a:rPr lang="en-US" baseline="0" dirty="0" smtClean="0"/>
                        <a:t> 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Cortisol Negative Feedback to Hypothalamus, Cortisol Negative Feedback to Hypothalamus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1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8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37792"/>
              </p:ext>
            </p:extLst>
          </p:nvPr>
        </p:nvGraphicFramePr>
        <p:xfrm>
          <a:off x="241300" y="2039816"/>
          <a:ext cx="8553117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Cortex (</a:t>
                      </a:r>
                      <a:r>
                        <a:rPr lang="en-US" b="0" dirty="0" err="1" smtClean="0"/>
                        <a:t>Zona</a:t>
                      </a:r>
                      <a:r>
                        <a:rPr lang="en-US" b="0" dirty="0" smtClean="0"/>
                        <a:t> </a:t>
                      </a:r>
                      <a:r>
                        <a:rPr lang="en-US" b="0" dirty="0" err="1" smtClean="0"/>
                        <a:t>fasciculata</a:t>
                      </a:r>
                      <a:r>
                        <a:rPr lang="en-US" b="0" dirty="0" smtClean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 (GPCR –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Glucocorticoid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r>
                        <a:rPr lang="en-US" baseline="0" dirty="0" smtClean="0"/>
                        <a:t> Catabolism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Lipolysis,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Adipogenesis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Immune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Reduced Th2 Activation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r>
                        <a:rPr lang="en-US" baseline="0" dirty="0" smtClean="0"/>
                        <a:t> desensitization, Negative Feedback to Pituitary, Negative Feedback to Hypothalamus, 11BHSD2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7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ACTH and other Hormones are Generated from POMC Transcripts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682118"/>
            <a:ext cx="7239000" cy="488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Rhythms of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386595"/>
            <a:ext cx="5740710" cy="4417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0" y="5972770"/>
            <a:ext cx="558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Liddle</a:t>
            </a:r>
            <a:r>
              <a:rPr lang="en-US" dirty="0" smtClean="0"/>
              <a:t> </a:t>
            </a:r>
            <a:r>
              <a:rPr lang="en-US" dirty="0"/>
              <a:t>GW (1966) An analysis of circadian rhythms in human adrenocortical secretory activity. Trans Am </a:t>
            </a:r>
            <a:r>
              <a:rPr lang="en-US" dirty="0" err="1"/>
              <a:t>Clin</a:t>
            </a:r>
            <a:r>
              <a:rPr lang="en-US" dirty="0"/>
              <a:t> </a:t>
            </a:r>
            <a:r>
              <a:rPr lang="en-US" dirty="0" err="1"/>
              <a:t>Clim</a:t>
            </a:r>
            <a:r>
              <a:rPr lang="en-US" dirty="0"/>
              <a:t> </a:t>
            </a:r>
            <a:r>
              <a:rPr lang="en-US" dirty="0" err="1"/>
              <a:t>Assoc</a:t>
            </a:r>
            <a:r>
              <a:rPr lang="en-US" dirty="0"/>
              <a:t> 77: 151–160.</a:t>
            </a:r>
          </a:p>
        </p:txBody>
      </p:sp>
    </p:spTree>
    <p:extLst>
      <p:ext uri="{BB962C8B-B14F-4D97-AF65-F5344CB8AC3E}">
        <p14:creationId xmlns:p14="http://schemas.microsoft.com/office/powerpoint/2010/main" val="240679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Chronic Responses to Stress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 resources (mainly glucose) towards essential functions</a:t>
            </a:r>
          </a:p>
          <a:p>
            <a:r>
              <a:rPr lang="en-US" dirty="0" smtClean="0"/>
              <a:t>Suppress non-essential functions</a:t>
            </a:r>
          </a:p>
          <a:p>
            <a:pPr lvl="1"/>
            <a:r>
              <a:rPr lang="en-US" dirty="0" smtClean="0"/>
              <a:t>Immune system</a:t>
            </a:r>
          </a:p>
          <a:p>
            <a:pPr lvl="1"/>
            <a:r>
              <a:rPr lang="en-US" dirty="0" smtClean="0"/>
              <a:t>Reproductive system</a:t>
            </a:r>
          </a:p>
          <a:p>
            <a:pPr lvl="1"/>
            <a:r>
              <a:rPr lang="en-US" dirty="0" smtClean="0"/>
              <a:t>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Requires Glucose Supply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1300"/>
            <a:ext cx="7175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55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27" y="1417638"/>
            <a:ext cx="2909805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8677" y="4355068"/>
            <a:ext cx="392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by glucocorticoids in the liver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457700" y="4724400"/>
            <a:ext cx="760977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626132" y="4724400"/>
            <a:ext cx="707868" cy="176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18001" y="2819400"/>
            <a:ext cx="1015999" cy="1535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318000" y="2044700"/>
            <a:ext cx="1053077" cy="2310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788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Cortisol Maintains Blood Glucose Levels</a:t>
            </a:r>
            <a:endParaRPr lang="en-US" dirty="0"/>
          </a:p>
        </p:txBody>
      </p:sp>
      <p:pic>
        <p:nvPicPr>
          <p:cNvPr id="4" name="Picture 3" descr="cortisol-gluco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Mechanisms to Maintain Blood Glucose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gluconeogenesis </a:t>
            </a:r>
            <a:r>
              <a:rPr lang="en-US" dirty="0" smtClean="0"/>
              <a:t>(liver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substrates for gluconeogenesis (muscle/fat)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Prevent glucose uptake (muscle/fat)</a:t>
            </a:r>
          </a:p>
        </p:txBody>
      </p:sp>
    </p:spTree>
    <p:extLst>
      <p:ext uri="{BB962C8B-B14F-4D97-AF65-F5344CB8AC3E}">
        <p14:creationId xmlns:p14="http://schemas.microsoft.com/office/powerpoint/2010/main" val="216551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Cortisol on Immune Function</a:t>
            </a:r>
            <a:endParaRPr lang="en-US" dirty="0"/>
          </a:p>
        </p:txBody>
      </p:sp>
      <p:pic>
        <p:nvPicPr>
          <p:cNvPr id="4" name="Picture 85" descr="nrrheum_2012_166-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6"/>
          <a:stretch/>
        </p:blipFill>
        <p:spPr bwMode="auto">
          <a:xfrm>
            <a:off x="1851024" y="1549399"/>
            <a:ext cx="5375275" cy="446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11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-HSD 2 and Local Concentrations of Glucocorticoids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841500"/>
            <a:ext cx="7594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2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Gland Anatomy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83" y="1493927"/>
            <a:ext cx="5340852" cy="5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 Steroid Hormone </a:t>
            </a:r>
            <a:r>
              <a:rPr lang="en-US" dirty="0" err="1" smtClean="0"/>
              <a:t>Disfunction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2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Congenital Adrenal </a:t>
            </a:r>
            <a:r>
              <a:rPr lang="en-US" dirty="0" smtClean="0"/>
              <a:t>Hyperplasia (aka </a:t>
            </a:r>
            <a:r>
              <a:rPr lang="en-US" dirty="0" err="1" smtClean="0"/>
              <a:t>adrenogenital</a:t>
            </a:r>
            <a:r>
              <a:rPr lang="en-US" dirty="0" smtClean="0"/>
              <a:t> syndrome)</a:t>
            </a:r>
          </a:p>
          <a:p>
            <a:r>
              <a:rPr lang="en-US" dirty="0" smtClean="0"/>
              <a:t>Mutations in genes involved in the biosynthesis of cortisol/aldosterone</a:t>
            </a:r>
          </a:p>
          <a:p>
            <a:r>
              <a:rPr lang="en-US" dirty="0" smtClean="0"/>
              <a:t>What would be the effects on</a:t>
            </a:r>
          </a:p>
          <a:p>
            <a:pPr lvl="1"/>
            <a:r>
              <a:rPr lang="en-US" dirty="0" smtClean="0"/>
              <a:t>Sex hormone production</a:t>
            </a:r>
          </a:p>
          <a:p>
            <a:pPr lvl="1"/>
            <a:r>
              <a:rPr lang="en-US" dirty="0" smtClean="0"/>
              <a:t>Salt balance</a:t>
            </a:r>
          </a:p>
          <a:p>
            <a:pPr lvl="1"/>
            <a:r>
              <a:rPr lang="en-US" dirty="0" smtClean="0"/>
              <a:t>Adrenal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1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751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Autoimmune destruction of adrenal gland</a:t>
            </a:r>
          </a:p>
          <a:p>
            <a:r>
              <a:rPr lang="en-US" dirty="0" smtClean="0"/>
              <a:t>How would this anatomically differ from CAH?</a:t>
            </a:r>
          </a:p>
          <a:p>
            <a:r>
              <a:rPr lang="en-US" dirty="0" smtClean="0"/>
              <a:t>Why would blood pressure be low?</a:t>
            </a:r>
          </a:p>
          <a:p>
            <a:r>
              <a:rPr lang="en-US" dirty="0" smtClean="0"/>
              <a:t>Why would there be a risk of hypoglycemia?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05" y="1943100"/>
            <a:ext cx="442529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Hyperpigmentation in Addison’s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296"/>
          <a:stretch/>
        </p:blipFill>
        <p:spPr>
          <a:xfrm>
            <a:off x="457200" y="1417638"/>
            <a:ext cx="3803169" cy="4157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1758318"/>
            <a:ext cx="5130800" cy="34657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7900" y="5702300"/>
            <a:ext cx="201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Hyperpigmentation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4483100" y="4775200"/>
            <a:ext cx="41052" cy="92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Tumors Affecting Adrenal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Conn’s syndrome (adenoma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glomerulosa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Cushing’s syndrome</a:t>
            </a:r>
          </a:p>
          <a:p>
            <a:pPr lvl="1"/>
            <a:r>
              <a:rPr lang="en-US" dirty="0" smtClean="0"/>
              <a:t>pituitary adenoma (ACTH releasing) or </a:t>
            </a:r>
          </a:p>
          <a:p>
            <a:pPr lvl="1"/>
            <a:r>
              <a:rPr lang="en-US" dirty="0" smtClean="0"/>
              <a:t>adenoma of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fasciculata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8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 Time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65300"/>
            <a:ext cx="47117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900" y="5651500"/>
            <a:ext cx="638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Scheer</a:t>
            </a:r>
            <a:r>
              <a:rPr lang="en-US" dirty="0" smtClean="0"/>
              <a:t> </a:t>
            </a:r>
            <a:r>
              <a:rPr lang="en-US" dirty="0"/>
              <a:t>F A</a:t>
            </a:r>
            <a:r>
              <a:rPr lang="en-US" dirty="0" smtClean="0"/>
              <a:t>JL</a:t>
            </a:r>
            <a:r>
              <a:rPr lang="en-US" dirty="0"/>
              <a:t>, Hilton MF, </a:t>
            </a:r>
            <a:r>
              <a:rPr lang="en-US" dirty="0" err="1"/>
              <a:t>Mantzoros</a:t>
            </a:r>
            <a:r>
              <a:rPr lang="en-US" dirty="0"/>
              <a:t> CS, Shea S </a:t>
            </a:r>
            <a:r>
              <a:rPr lang="en-US" dirty="0" smtClean="0"/>
              <a:t>A </a:t>
            </a:r>
            <a:r>
              <a:rPr lang="en-US" dirty="0"/>
              <a:t>(2009) Adverse metabolic and cardiovascular consequences of circadian misalignment.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106: 4453–4458. doi:10.1073/pnas.0808180106.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2209800"/>
            <a:ext cx="1647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Normal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Sleep disrupted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0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Mediates Short-Term Stress Responses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Summary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508026"/>
              </p:ext>
            </p:extLst>
          </p:nvPr>
        </p:nvGraphicFramePr>
        <p:xfrm>
          <a:off x="457200" y="1582616"/>
          <a:ext cx="8553117" cy="47904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Adrenal medulla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 nervous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Alpha/Beta-Adrenergic Receptors (5 subtypes)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GPCR -&gt; </a:t>
                      </a:r>
                      <a:r>
                        <a:rPr lang="en-US" dirty="0" err="1" smtClean="0"/>
                        <a:t>G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Gi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 heart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Increased</a:t>
                      </a:r>
                      <a:r>
                        <a:rPr lang="en-US" baseline="0" dirty="0" smtClean="0"/>
                        <a:t> respiration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Vasculature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Vasoconstriction (smooth muscle), vasodilation (skeletal</a:t>
                      </a:r>
                      <a:r>
                        <a:rPr lang="en-US" baseline="0" dirty="0" smtClean="0"/>
                        <a:t> muscle)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Glycogenolysis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Lipolysis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Skeletal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2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and Norepinephrine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Epinephrine </a:t>
            </a:r>
            <a:r>
              <a:rPr lang="en-US" dirty="0" err="1" smtClean="0"/>
              <a:t>vs</a:t>
            </a:r>
            <a:r>
              <a:rPr lang="en-US" dirty="0" smtClean="0"/>
              <a:t> Norepinephrine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Biosynthesis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231901"/>
            <a:ext cx="5610859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855788" y="5981701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Maria I. New, and Robert C. Wilson PNAS 1999;96:12790-12797</a:t>
            </a:r>
          </a:p>
        </p:txBody>
      </p:sp>
    </p:spTree>
    <p:extLst>
      <p:ext uri="{BB962C8B-B14F-4D97-AF65-F5344CB8AC3E}">
        <p14:creationId xmlns:p14="http://schemas.microsoft.com/office/powerpoint/2010/main" val="379616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Adrenaline </a:t>
            </a:r>
            <a:r>
              <a:rPr lang="en-US" dirty="0" err="1" smtClean="0"/>
              <a:t>vs</a:t>
            </a:r>
            <a:r>
              <a:rPr lang="en-US" dirty="0" smtClean="0"/>
              <a:t> Cortisol Release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1" y="1417638"/>
            <a:ext cx="6311900" cy="53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Cardiovascular Roles of Epinephrine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1328070"/>
            <a:ext cx="5129486" cy="55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Roles of Epinephrine</a:t>
            </a:r>
            <a:endParaRPr lang="en-US" dirty="0"/>
          </a:p>
        </p:txBody>
      </p:sp>
      <p:pic>
        <p:nvPicPr>
          <p:cNvPr id="3" name="Picture 2" descr="cortisol-gluc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52" y="886460"/>
            <a:ext cx="412089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Binds B-AR/</a:t>
            </a:r>
            <a:r>
              <a:rPr lang="en-US" dirty="0" err="1" smtClean="0"/>
              <a:t>Gs</a:t>
            </a:r>
            <a:r>
              <a:rPr lang="en-US" dirty="0" smtClean="0"/>
              <a:t> in Skeletal Muscle/Liver and Fat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29" y="1417638"/>
            <a:ext cx="6078682" cy="5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Epinephrine Mediated Activation of </a:t>
            </a:r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3" name="Picture 2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0600" y="1417638"/>
            <a:ext cx="1752600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Dual Effects of Epinephrine on </a:t>
            </a:r>
            <a:r>
              <a:rPr lang="en-US" dirty="0" smtClean="0"/>
              <a:t>Gluconeogenesis in the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8" y="1612900"/>
            <a:ext cx="3668725" cy="4597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1900" y="6337300"/>
            <a:ext cx="34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Gluconeogenic</a:t>
            </a:r>
            <a:r>
              <a:rPr lang="en-US" dirty="0" smtClean="0"/>
              <a:t>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1" y="1612900"/>
            <a:ext cx="2830384" cy="314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0379" y="2297908"/>
            <a:ext cx="59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35537" y="3180776"/>
            <a:ext cx="9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927600" y="2763311"/>
            <a:ext cx="307937" cy="4996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75116" y="3142611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784582" y="2629932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02830" y="2482574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57290" y="4953000"/>
            <a:ext cx="25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Post-Translational Induction of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Epinephrine on Lipid Breakdown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0200"/>
            <a:ext cx="81915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Pheochromocytoma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Tumor that constitutively secretes adrenaline or noradrenaline</a:t>
            </a:r>
          </a:p>
          <a:p>
            <a:r>
              <a:rPr lang="en-US" dirty="0" smtClean="0"/>
              <a:t>What cardiovascular and molecular phenotypes would this person have?</a:t>
            </a:r>
          </a:p>
          <a:p>
            <a:r>
              <a:rPr lang="en-US" dirty="0" smtClean="0"/>
              <a:t>How could you treat this person?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Name three zones in the adrenal cortex and major regulator(s) of each zone.</a:t>
            </a:r>
          </a:p>
          <a:p>
            <a:r>
              <a:rPr lang="en-US" dirty="0" smtClean="0"/>
              <a:t>Name three </a:t>
            </a:r>
            <a:r>
              <a:rPr lang="en-US" dirty="0" err="1" smtClean="0"/>
              <a:t>steroidogenesis</a:t>
            </a:r>
            <a:r>
              <a:rPr lang="en-US" dirty="0" smtClean="0"/>
              <a:t> pathways and their major products.</a:t>
            </a:r>
          </a:p>
          <a:p>
            <a:r>
              <a:rPr lang="en-US" dirty="0" smtClean="0"/>
              <a:t>Explain briefly the physiological mechanism of </a:t>
            </a:r>
            <a:r>
              <a:rPr lang="en-US" dirty="0" err="1" smtClean="0"/>
              <a:t>adrenogenital</a:t>
            </a:r>
            <a:r>
              <a:rPr lang="en-US" dirty="0" smtClean="0"/>
              <a:t> syndrome.</a:t>
            </a:r>
          </a:p>
          <a:p>
            <a:r>
              <a:rPr lang="en-US" dirty="0" smtClean="0"/>
              <a:t>Describe the physiological actions and roles of aldosterone.</a:t>
            </a:r>
          </a:p>
          <a:p>
            <a:r>
              <a:rPr lang="en-US" dirty="0" smtClean="0"/>
              <a:t>Explain briefly the renin-angiotensin system.</a:t>
            </a:r>
          </a:p>
          <a:p>
            <a:r>
              <a:rPr lang="en-US" dirty="0" smtClean="0"/>
              <a:t> Describe the negative feedback regulation of aldosterone and its relationship to blood volume/blood pressure homeostasis.</a:t>
            </a:r>
          </a:p>
          <a:p>
            <a:r>
              <a:rPr lang="en-US" dirty="0" smtClean="0"/>
              <a:t>Describe hepatic and </a:t>
            </a:r>
            <a:r>
              <a:rPr lang="en-US" dirty="0" err="1" smtClean="0"/>
              <a:t>extrahepatic</a:t>
            </a:r>
            <a:r>
              <a:rPr lang="en-US" dirty="0" smtClean="0"/>
              <a:t> metabolic actions of glucocorticoids. Discuss their relationship.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mineralocorticoids.</a:t>
            </a:r>
          </a:p>
          <a:p>
            <a:r>
              <a:rPr lang="en-US" dirty="0" smtClean="0"/>
              <a:t>State the major findings caused by adrenal </a:t>
            </a:r>
            <a:r>
              <a:rPr lang="en-US" dirty="0" err="1" smtClean="0"/>
              <a:t>hypersecretion</a:t>
            </a:r>
            <a:r>
              <a:rPr lang="en-US" dirty="0" smtClean="0"/>
              <a:t> of glucocorticoids. </a:t>
            </a:r>
          </a:p>
          <a:p>
            <a:r>
              <a:rPr lang="en-US" dirty="0" smtClean="0"/>
              <a:t>Name the major hormones secreted from the adrenal medulla. Discuss the differences of epinephrine (</a:t>
            </a:r>
            <a:r>
              <a:rPr lang="en-US" dirty="0" err="1" smtClean="0"/>
              <a:t>epi</a:t>
            </a:r>
            <a:r>
              <a:rPr lang="en-US" dirty="0" smtClean="0"/>
              <a:t>) and norepinephrine (NE) in cardiovascular actions (physiological levels). </a:t>
            </a:r>
          </a:p>
          <a:p>
            <a:r>
              <a:rPr lang="en-US" dirty="0" smtClean="0"/>
              <a:t>List the major metabolic actions of </a:t>
            </a:r>
            <a:r>
              <a:rPr lang="en-US" dirty="0" err="1" smtClean="0"/>
              <a:t>catecholamines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Contrast the thresholds for actions vs. plasma levels of </a:t>
            </a:r>
            <a:r>
              <a:rPr lang="en-US" dirty="0" err="1" smtClean="0"/>
              <a:t>epi</a:t>
            </a:r>
            <a:r>
              <a:rPr lang="en-US" dirty="0" smtClean="0"/>
              <a:t> and NE under common conditions, like exercise, and in the disease </a:t>
            </a:r>
            <a:r>
              <a:rPr lang="en-US" dirty="0" err="1" smtClean="0"/>
              <a:t>pheochromocytoma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Endocrine Control of Growth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1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Hormones Released From Adrenal Medulla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589"/>
            <a:ext cx="9144000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898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19625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Organ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2900"/>
            <a:ext cx="6337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0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472656"/>
              </p:ext>
            </p:extLst>
          </p:nvPr>
        </p:nvGraphicFramePr>
        <p:xfrm>
          <a:off x="457200" y="1582616"/>
          <a:ext cx="8553117" cy="53390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Somatotropes</a:t>
                      </a:r>
                      <a:r>
                        <a:rPr lang="en-US" b="0" baseline="0" dirty="0" smtClean="0"/>
                        <a:t> of Anterior Pituitary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GHRH release (also regulated by </a:t>
                      </a:r>
                      <a:r>
                        <a:rPr lang="en-US" dirty="0" err="1" smtClean="0"/>
                        <a:t>somatostatin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 Hormone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JAK/STAT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 Negative Feedback to Pituitary and Hypothalamus.  GH/IGF1</a:t>
                      </a:r>
                      <a:r>
                        <a:rPr lang="en-US" baseline="0" dirty="0" smtClean="0"/>
                        <a:t> Stimulation of </a:t>
                      </a:r>
                      <a:r>
                        <a:rPr lang="en-US" baseline="0" dirty="0" err="1" smtClean="0"/>
                        <a:t>somatostatin</a:t>
                      </a:r>
                      <a:r>
                        <a:rPr lang="en-US" baseline="0" dirty="0" smtClean="0"/>
                        <a:t> and receptor desensitization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097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Release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66601"/>
              </p:ext>
            </p:extLst>
          </p:nvPr>
        </p:nvGraphicFramePr>
        <p:xfrm>
          <a:off x="1917700" y="1417638"/>
          <a:ext cx="5505117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20"/>
                <a:gridCol w="2156346"/>
                <a:gridCol w="16062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Hypothalamic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Anterior</a:t>
                      </a:r>
                      <a:r>
                        <a:rPr lang="en-US" baseline="0" dirty="0" smtClean="0"/>
                        <a:t> Pituitary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Corticotropes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TSH/Prolactin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Thyrotropes</a:t>
                      </a:r>
                      <a:r>
                        <a:rPr lang="en-US" dirty="0" smtClean="0"/>
                        <a:t>/</a:t>
                      </a:r>
                    </a:p>
                    <a:p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Prolactins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GnRH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LH/FSH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Gonadotropes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(increase)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(decrease)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E46C0A"/>
                          </a:solidFill>
                        </a:rPr>
                        <a:t>Somatotropes</a:t>
                      </a:r>
                      <a:endParaRPr lang="en-US" dirty="0">
                        <a:solidFill>
                          <a:srgbClr val="E46C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4" y="4166937"/>
            <a:ext cx="4411579" cy="2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4" y="1792037"/>
            <a:ext cx="7180596" cy="43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Diurnal Rhythms of GH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095"/>
          <a:stretch/>
        </p:blipFill>
        <p:spPr>
          <a:xfrm>
            <a:off x="1066800" y="1417638"/>
            <a:ext cx="7073900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8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Hormone Causes IGF-1 Release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" y="1587500"/>
            <a:ext cx="7158945" cy="50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44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Hormone Receptor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417638"/>
            <a:ext cx="6698923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78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IGF-1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127650"/>
              </p:ext>
            </p:extLst>
          </p:nvPr>
        </p:nvGraphicFramePr>
        <p:xfrm>
          <a:off x="457200" y="1582616"/>
          <a:ext cx="8553117" cy="3708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Liver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 Signaling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is its receptor?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IGF1R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Tyrosine Kinase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IGF-1</a:t>
                      </a:r>
                      <a:r>
                        <a:rPr lang="en-US" baseline="0" dirty="0" smtClean="0"/>
                        <a:t> Release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Growth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Sympathetic</a:t>
                      </a:r>
                      <a:r>
                        <a:rPr lang="en-US" baseline="0" dirty="0" smtClean="0"/>
                        <a:t> signal stops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183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Bone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63638"/>
            <a:ext cx="3606072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14" y="2171700"/>
            <a:ext cx="483408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Steroid Hormone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5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5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Muscle Growth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587500"/>
            <a:ext cx="6350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0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GH/IGF1 on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13312"/>
            <a:ext cx="5664200" cy="51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00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Negative Feedback of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46" y="2044700"/>
            <a:ext cx="6158154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– Hormone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6113" y="2953624"/>
            <a:ext cx="90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Cortisol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1013" y="4431457"/>
            <a:ext cx="154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Glucocorticoid</a:t>
            </a:r>
          </a:p>
          <a:p>
            <a:r>
              <a:rPr lang="en-US" dirty="0" smtClean="0"/>
              <a:t>Receptor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57051" y="3474155"/>
            <a:ext cx="30831" cy="957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8513" y="4292958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Elevated Transcription of</a:t>
            </a:r>
          </a:p>
          <a:p>
            <a:r>
              <a:rPr lang="en-US" dirty="0" smtClean="0"/>
              <a:t>Beta-Adrenergic</a:t>
            </a:r>
          </a:p>
          <a:p>
            <a:r>
              <a:rPr lang="en-US" dirty="0" smtClean="0"/>
              <a:t>Receptors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2872813" y="4754623"/>
            <a:ext cx="1155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45432" y="4431457"/>
            <a:ext cx="214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sensitivity</a:t>
            </a:r>
          </a:p>
          <a:p>
            <a:r>
              <a:rPr lang="en-US" dirty="0"/>
              <a:t>t</a:t>
            </a:r>
            <a:r>
              <a:rPr lang="en-US" dirty="0" smtClean="0"/>
              <a:t>owards epinephrine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22413" y="4754623"/>
            <a:ext cx="1123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8700" y="199425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Chronic Stress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20789" y="2365654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88369" y="2365654"/>
            <a:ext cx="134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Acute Stress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88369" y="3474155"/>
            <a:ext cx="13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Epinephrine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46989" y="2812039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7965" y="3843487"/>
            <a:ext cx="0" cy="58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7051" y="5657671"/>
            <a:ext cx="756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Hadcock</a:t>
            </a:r>
            <a:r>
              <a:rPr lang="en-US" dirty="0" smtClean="0"/>
              <a:t> </a:t>
            </a:r>
            <a:r>
              <a:rPr lang="en-US" dirty="0"/>
              <a:t>JR, </a:t>
            </a:r>
            <a:r>
              <a:rPr lang="en-US" dirty="0" err="1"/>
              <a:t>Malbon</a:t>
            </a:r>
            <a:r>
              <a:rPr lang="en-US" dirty="0"/>
              <a:t> CC (1988) Regulation of beta-adrenergic receptors by “permissive” hormones: glucocorticoids increase steady-state levels of receptor mRNA. </a:t>
            </a:r>
            <a:r>
              <a:rPr lang="en-US" dirty="0" err="1"/>
              <a:t>Proc</a:t>
            </a:r>
            <a:r>
              <a:rPr lang="en-US" dirty="0"/>
              <a:t> </a:t>
            </a:r>
            <a:r>
              <a:rPr lang="en-US" dirty="0" err="1"/>
              <a:t>Natl</a:t>
            </a:r>
            <a:r>
              <a:rPr lang="en-US" dirty="0"/>
              <a:t> </a:t>
            </a:r>
            <a:r>
              <a:rPr lang="en-US" dirty="0" err="1"/>
              <a:t>Acad</a:t>
            </a:r>
            <a:r>
              <a:rPr lang="en-US" dirty="0"/>
              <a:t> </a:t>
            </a:r>
            <a:r>
              <a:rPr lang="en-US" dirty="0" err="1"/>
              <a:t>Sci</a:t>
            </a:r>
            <a:r>
              <a:rPr lang="en-US" dirty="0"/>
              <a:t> U S A 85: 8415–8419. doi:10.1073/pnas.85.22.8415.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13" y="1396410"/>
            <a:ext cx="3942132" cy="283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Hormones Influencing GH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92" y="1417638"/>
            <a:ext cx="5526208" cy="49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6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T3, Cortisol and GH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181100"/>
            <a:ext cx="4470400" cy="448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1400" y="621166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/>
              <a:t>Yaffes</a:t>
            </a:r>
            <a:r>
              <a:rPr lang="en-US" dirty="0"/>
              <a:t> BM, Samuels HH (1984) Hormonal Regulation of the Growth Hormone Gene.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259: 6284–6291.</a:t>
            </a:r>
          </a:p>
        </p:txBody>
      </p:sp>
    </p:spTree>
    <p:extLst>
      <p:ext uri="{BB962C8B-B14F-4D97-AF65-F5344CB8AC3E}">
        <p14:creationId xmlns:p14="http://schemas.microsoft.com/office/powerpoint/2010/main" val="63298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Acromegaly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826500" cy="4525963"/>
          </a:xfrm>
        </p:spPr>
        <p:txBody>
          <a:bodyPr/>
          <a:lstStyle/>
          <a:p>
            <a:r>
              <a:rPr lang="en-US" dirty="0" smtClean="0"/>
              <a:t>Pituitary tumor of the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Overproduction of GH</a:t>
            </a:r>
          </a:p>
          <a:p>
            <a:r>
              <a:rPr lang="en-US" dirty="0" smtClean="0"/>
              <a:t>Clinical presentation</a:t>
            </a:r>
          </a:p>
          <a:p>
            <a:pPr lvl="1"/>
            <a:r>
              <a:rPr lang="en-US" dirty="0" smtClean="0"/>
              <a:t>Bone growth</a:t>
            </a:r>
          </a:p>
          <a:p>
            <a:pPr lvl="1"/>
            <a:r>
              <a:rPr lang="en-US" dirty="0" smtClean="0"/>
              <a:t>Protruding brow and jaw, spacing of teeth</a:t>
            </a:r>
          </a:p>
          <a:p>
            <a:pPr lvl="1"/>
            <a:r>
              <a:rPr lang="en-US" dirty="0" smtClean="0"/>
              <a:t>Low body fat increased muscle</a:t>
            </a:r>
          </a:p>
          <a:p>
            <a:pPr lvl="1"/>
            <a:r>
              <a:rPr lang="en-US" dirty="0" smtClean="0"/>
              <a:t>Insulin resistant/diabetic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5188770"/>
            <a:ext cx="3797300" cy="16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Dwarfism/Growth Hormone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Congenital or immune destruction of </a:t>
            </a:r>
            <a:r>
              <a:rPr lang="en-US" dirty="0" err="1" smtClean="0"/>
              <a:t>somatotropes</a:t>
            </a:r>
            <a:endParaRPr lang="en-US" dirty="0" smtClean="0"/>
          </a:p>
          <a:p>
            <a:r>
              <a:rPr lang="en-US" dirty="0" smtClean="0"/>
              <a:t>Can be GH deficiency or GH resistance</a:t>
            </a:r>
          </a:p>
          <a:p>
            <a:r>
              <a:rPr lang="en-US" dirty="0" smtClean="0"/>
              <a:t>Secondary to hypothyroidism</a:t>
            </a:r>
          </a:p>
          <a:p>
            <a:r>
              <a:rPr lang="en-US" dirty="0" smtClean="0"/>
              <a:t>Clinical features</a:t>
            </a:r>
          </a:p>
          <a:p>
            <a:pPr lvl="1"/>
            <a:r>
              <a:rPr lang="en-US" dirty="0" smtClean="0"/>
              <a:t>Reduced height</a:t>
            </a:r>
          </a:p>
          <a:p>
            <a:pPr lvl="1"/>
            <a:r>
              <a:rPr lang="en-US" dirty="0" smtClean="0"/>
              <a:t>Reduced muscle mass</a:t>
            </a:r>
          </a:p>
          <a:p>
            <a:pPr lvl="1"/>
            <a:r>
              <a:rPr lang="en-US" dirty="0" smtClean="0"/>
              <a:t>Elevations in fat mass</a:t>
            </a:r>
          </a:p>
          <a:p>
            <a:pPr lvl="1"/>
            <a:r>
              <a:rPr lang="en-US" dirty="0" smtClean="0"/>
              <a:t>Resistance to diabetes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0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List </a:t>
            </a:r>
            <a:r>
              <a:rPr lang="en-US" dirty="0"/>
              <a:t>the hormones important for growth at key times in a person's life.</a:t>
            </a:r>
          </a:p>
          <a:p>
            <a:r>
              <a:rPr lang="en-US" dirty="0" smtClean="0"/>
              <a:t>Describe </a:t>
            </a:r>
            <a:r>
              <a:rPr lang="en-US" dirty="0"/>
              <a:t>the functions of human growth hormone on growth (bones and soft tissues), and on metabolism, and the regulation of its secretion.  Explain what '</a:t>
            </a:r>
            <a:r>
              <a:rPr lang="en-US" dirty="0" err="1"/>
              <a:t>rhGH</a:t>
            </a:r>
            <a:r>
              <a:rPr lang="en-US" dirty="0"/>
              <a:t>' means.</a:t>
            </a:r>
          </a:p>
          <a:p>
            <a:r>
              <a:rPr lang="en-US" dirty="0" smtClean="0"/>
              <a:t>State </a:t>
            </a:r>
            <a:r>
              <a:rPr lang="en-US" dirty="0"/>
              <a:t>the "dual effector hypothesis" for GH actions, and the relative roles of GH and IGF-1 in growth control. </a:t>
            </a:r>
          </a:p>
          <a:p>
            <a:r>
              <a:rPr lang="en-US" dirty="0" smtClean="0"/>
              <a:t>Describe </a:t>
            </a:r>
            <a:r>
              <a:rPr lang="en-US" dirty="0"/>
              <a:t>the interactions among all the key growth-regulating hormones at key times of a person's life: in utero, </a:t>
            </a:r>
            <a:r>
              <a:rPr lang="en-US" dirty="0" err="1"/>
              <a:t>neonatally</a:t>
            </a:r>
            <a:r>
              <a:rPr lang="en-US" dirty="0"/>
              <a:t>, childhood, puberty, adulthood, and senescence.</a:t>
            </a:r>
          </a:p>
          <a:p>
            <a:r>
              <a:rPr lang="en-US" dirty="0" smtClean="0"/>
              <a:t>Describe </a:t>
            </a:r>
            <a:r>
              <a:rPr lang="en-US" dirty="0"/>
              <a:t>the daily regulation of GH levels and the physiological relevance of these cycles.</a:t>
            </a:r>
          </a:p>
        </p:txBody>
      </p:sp>
    </p:spTree>
    <p:extLst>
      <p:ext uri="{BB962C8B-B14F-4D97-AF65-F5344CB8AC3E}">
        <p14:creationId xmlns:p14="http://schemas.microsoft.com/office/powerpoint/2010/main" val="252428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Steroid Hormone Synthesis 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" y="1417638"/>
            <a:ext cx="4318299" cy="491966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85617"/>
              </p:ext>
            </p:extLst>
          </p:nvPr>
        </p:nvGraphicFramePr>
        <p:xfrm>
          <a:off x="4649703" y="2896947"/>
          <a:ext cx="4278397" cy="2256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137"/>
                <a:gridCol w="1411630"/>
                <a:gridCol w="1411630"/>
              </a:tblGrid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MC2R </a:t>
                      </a:r>
                    </a:p>
                    <a:p>
                      <a:r>
                        <a:rPr lang="en-US" dirty="0" smtClean="0"/>
                        <a:t>(GPCR - </a:t>
                      </a:r>
                      <a:r>
                        <a:rPr lang="en-US" dirty="0" err="1" smtClean="0"/>
                        <a:t>Gs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Cortisol</a:t>
                      </a:r>
                      <a:endParaRPr lang="en-US" dirty="0"/>
                    </a:p>
                  </a:txBody>
                  <a:tcPr/>
                </a:tc>
              </a:tr>
              <a:tr h="752138">
                <a:tc>
                  <a:txBody>
                    <a:bodyPr/>
                    <a:lstStyle/>
                    <a:p>
                      <a:r>
                        <a:rPr lang="en-US" dirty="0" smtClean="0"/>
                        <a:t>Angiotensin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AGTR1</a:t>
                      </a:r>
                    </a:p>
                    <a:p>
                      <a:r>
                        <a:rPr lang="en-US" dirty="0" smtClean="0"/>
                        <a:t>(GPCR – 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Aldosterone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58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8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Both Aldosterone and Cortisol Function Through Nuclear Hormone Signaling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824" r="66834" b="17780"/>
          <a:stretch/>
        </p:blipFill>
        <p:spPr>
          <a:xfrm>
            <a:off x="3365500" y="1844842"/>
            <a:ext cx="2646947" cy="355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34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Aldosterone Regulates Mineral Balance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7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1817</Words>
  <Application>Microsoft Macintosh PowerPoint</Application>
  <PresentationFormat>On-screen Show (4:3)</PresentationFormat>
  <Paragraphs>328</Paragraphs>
  <Slides>68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Learning Objectives</vt:lpstr>
      <vt:lpstr>Adrenal Gland Anatomy</vt:lpstr>
      <vt:lpstr>Steroid Hormone Biosynthesis</vt:lpstr>
      <vt:lpstr>Steroid Hormones Released From Adrenal Medulla</vt:lpstr>
      <vt:lpstr>Steroid Hormone Synthesis</vt:lpstr>
      <vt:lpstr>Steroid Hormone Synthesis Mechanisms</vt:lpstr>
      <vt:lpstr>Both Aldosterone and Cortisol Function Through Nuclear Hormone Signaling</vt:lpstr>
      <vt:lpstr>Aldosterone Regulates Mineral Balance</vt:lpstr>
      <vt:lpstr>Aldosterone Summary</vt:lpstr>
      <vt:lpstr>Key Aldosterone Effectors</vt:lpstr>
      <vt:lpstr>Renin as a Volume/Pressure Sensor</vt:lpstr>
      <vt:lpstr>The Renin/Angiotensin System</vt:lpstr>
      <vt:lpstr>Stress Responsive Hormones</vt:lpstr>
      <vt:lpstr>Two Types of Stress Response</vt:lpstr>
      <vt:lpstr>CRH Release</vt:lpstr>
      <vt:lpstr>HPA Axis</vt:lpstr>
      <vt:lpstr>Corticotropin Releasing Hormone</vt:lpstr>
      <vt:lpstr>ACTH</vt:lpstr>
      <vt:lpstr>Cortisol Summary</vt:lpstr>
      <vt:lpstr>ACTH and other Hormones are Generated from POMC Transcripts</vt:lpstr>
      <vt:lpstr>Daily Rhythms of Cortisol Release</vt:lpstr>
      <vt:lpstr>Major Chronic Responses to Stress</vt:lpstr>
      <vt:lpstr>Brain Requires Glucose Supply</vt:lpstr>
      <vt:lpstr>Regulation of Gluconeogenesis</vt:lpstr>
      <vt:lpstr>Cortisol Maintains Blood Glucose Levels</vt:lpstr>
      <vt:lpstr>Three Mechanisms to Maintain Blood Glucose Levels</vt:lpstr>
      <vt:lpstr>Effects of Cortisol on Immune Function</vt:lpstr>
      <vt:lpstr>11b-HSD 2 and Local Concentrations of Glucocorticoids</vt:lpstr>
      <vt:lpstr>Adrenal Steroid Hormone Disfunction</vt:lpstr>
      <vt:lpstr>Discuss</vt:lpstr>
      <vt:lpstr>Addison’s Disease</vt:lpstr>
      <vt:lpstr>Hyperpigmentation in Addison’s</vt:lpstr>
      <vt:lpstr>Tumors Affecting Adrenal Function</vt:lpstr>
      <vt:lpstr>Night Time Workers</vt:lpstr>
      <vt:lpstr>Adrenaline Mediates Short-Term Stress Responses</vt:lpstr>
      <vt:lpstr>Epinephrine Summary</vt:lpstr>
      <vt:lpstr>Epinephrine and Norepinephrine</vt:lpstr>
      <vt:lpstr>Epinephrine vs Norepinephrine</vt:lpstr>
      <vt:lpstr>Adrenaline vs Cortisol Release</vt:lpstr>
      <vt:lpstr>Cardiovascular Roles of Epinephrine</vt:lpstr>
      <vt:lpstr>Metabolic Roles of Epinephrine</vt:lpstr>
      <vt:lpstr>Epinephrine Binds B-AR/Gs in Skeletal Muscle/Liver and Fat Tissue</vt:lpstr>
      <vt:lpstr>Epinephrine Mediated Activation of Glycogenolysis</vt:lpstr>
      <vt:lpstr>Dual Effects of Epinephrine on Gluconeogenesis in the Liver</vt:lpstr>
      <vt:lpstr>Effects of Epinephrine on Lipid Breakdown</vt:lpstr>
      <vt:lpstr>Pheochromocytoma</vt:lpstr>
      <vt:lpstr>Learning Objectives</vt:lpstr>
      <vt:lpstr>Endocrine Control of Growth</vt:lpstr>
      <vt:lpstr>Learning Objectives</vt:lpstr>
      <vt:lpstr>Human Organ Growth</vt:lpstr>
      <vt:lpstr>Growth Hormone Summary</vt:lpstr>
      <vt:lpstr>Growth Hormone Release</vt:lpstr>
      <vt:lpstr>Regulation of GH Release</vt:lpstr>
      <vt:lpstr>Diurnal Rhythms of GH Release</vt:lpstr>
      <vt:lpstr>Growth Hormone Causes IGF-1 Release</vt:lpstr>
      <vt:lpstr>Growth Hormone Receptor</vt:lpstr>
      <vt:lpstr>IGF-1 Summary</vt:lpstr>
      <vt:lpstr>Regulation of Bone Growth</vt:lpstr>
      <vt:lpstr>Regulation of Muscle Growth</vt:lpstr>
      <vt:lpstr>Effects of GH/IGF1 on Metabolism</vt:lpstr>
      <vt:lpstr>Negative Feedback of GH</vt:lpstr>
      <vt:lpstr>Concept – Hormone Interactions</vt:lpstr>
      <vt:lpstr>Other Hormones Influencing GH</vt:lpstr>
      <vt:lpstr>T3, Cortisol and GH Synthesis</vt:lpstr>
      <vt:lpstr>Acromegaly</vt:lpstr>
      <vt:lpstr>Dwarfism/Growth Hormone Deficiency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56</cp:revision>
  <dcterms:created xsi:type="dcterms:W3CDTF">2015-03-17T15:56:54Z</dcterms:created>
  <dcterms:modified xsi:type="dcterms:W3CDTF">2015-03-25T15:35:35Z</dcterms:modified>
</cp:coreProperties>
</file>